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1" r:id="rId5"/>
    <p:sldId id="260" r:id="rId6"/>
    <p:sldId id="279"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42" y="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C93D3-44AF-4FB2-9B72-D7CDDA42DD81}" type="datetimeFigureOut">
              <a:rPr lang="en-GB" smtClean="0"/>
              <a:t>05/07/2017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F73423-5F18-405B-95D6-9F8D767923FC}" type="slidenum">
              <a:rPr lang="en-GB" smtClean="0"/>
              <a:t>‹#›</a:t>
            </a:fld>
            <a:endParaRPr lang="en-GB" dirty="0"/>
          </a:p>
        </p:txBody>
      </p:sp>
    </p:spTree>
    <p:extLst>
      <p:ext uri="{BB962C8B-B14F-4D97-AF65-F5344CB8AC3E}">
        <p14:creationId xmlns:p14="http://schemas.microsoft.com/office/powerpoint/2010/main" val="235808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F73423-5F18-405B-95D6-9F8D767923FC}" type="slidenum">
              <a:rPr lang="en-GB" smtClean="0"/>
              <a:t>22</a:t>
            </a:fld>
            <a:endParaRPr lang="en-GB" dirty="0"/>
          </a:p>
        </p:txBody>
      </p:sp>
    </p:spTree>
    <p:extLst>
      <p:ext uri="{BB962C8B-B14F-4D97-AF65-F5344CB8AC3E}">
        <p14:creationId xmlns:p14="http://schemas.microsoft.com/office/powerpoint/2010/main" val="1783637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3472792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187801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95658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327379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72167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27591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158520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378647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105842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236259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7F48F6-6D79-4483-A58A-1B34FF4E5FF5}" type="datetimeFigureOut">
              <a:rPr lang="en-GB" smtClean="0"/>
              <a:t>05/07/2017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30F6ADA-86B5-4FA0-8EB6-2B06F439BBC8}" type="slidenum">
              <a:rPr lang="en-GB" smtClean="0"/>
              <a:t>‹#›</a:t>
            </a:fld>
            <a:endParaRPr lang="en-GB" dirty="0"/>
          </a:p>
        </p:txBody>
      </p:sp>
    </p:spTree>
    <p:extLst>
      <p:ext uri="{BB962C8B-B14F-4D97-AF65-F5344CB8AC3E}">
        <p14:creationId xmlns:p14="http://schemas.microsoft.com/office/powerpoint/2010/main" val="249915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F48F6-6D79-4483-A58A-1B34FF4E5FF5}" type="datetimeFigureOut">
              <a:rPr lang="en-GB" smtClean="0"/>
              <a:t>05/07/2017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F6ADA-86B5-4FA0-8EB6-2B06F439BBC8}" type="slidenum">
              <a:rPr lang="en-GB" smtClean="0"/>
              <a:t>‹#›</a:t>
            </a:fld>
            <a:endParaRPr lang="en-GB" dirty="0"/>
          </a:p>
        </p:txBody>
      </p:sp>
    </p:spTree>
    <p:extLst>
      <p:ext uri="{BB962C8B-B14F-4D97-AF65-F5344CB8AC3E}">
        <p14:creationId xmlns:p14="http://schemas.microsoft.com/office/powerpoint/2010/main" val="2498963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gif"/><Relationship Id="rId7" Type="http://schemas.openxmlformats.org/officeDocument/2006/relationships/hyperlink" Target="https://www.google.co.uk/url?sa=i&amp;rct=j&amp;q=&amp;esrc=s&amp;source=images&amp;cd=&amp;cad=rja&amp;uact=8&amp;ved=0ahUKEwi2gvWmis_UAhVKIVAKHY7kBzgQjRwIBw&amp;url=https://en.wikipedia.org/wiki/File:Esrc_logo.png&amp;psig=AFQjCNHHaDD8zq0XO1ddLGcSyklC16xt6A&amp;ust=1498139399112151" TargetMode="External"/><Relationship Id="rId2" Type="http://schemas.openxmlformats.org/officeDocument/2006/relationships/hyperlink" Target="https://www.google.co.uk/url?sa=i&amp;rct=j&amp;q=&amp;esrc=s&amp;source=images&amp;cd=&amp;cad=rja&amp;uact=8&amp;ved=0ahUKEwiL4M-8ic_UAhWJJlAKHbrrDJ4QjRwIBw&amp;url=https://www.kent.ac.uk/&amp;psig=AFQjCNGXsOGbsfkJVk9fB--rkJe_xzmHnA&amp;ust=1498139174441220"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google.co.uk/url?sa=i&amp;rct=j&amp;q=&amp;esrc=s&amp;source=images&amp;cd=&amp;cad=rja&amp;uact=8&amp;ved=0ahUKEwiNkYzmic_UAhVRIVAKHafsAQoQjRwIBw&amp;url=https://en.wikipedia.org/wiki/Leeds_Beckett_University&amp;psig=AFQjCNEAkYkaF-VidSSJ-yO7XXyc7mQvbg&amp;ust=149813926319551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solidFill>
                  <a:srgbClr val="7030A0"/>
                </a:solidFill>
              </a:rPr>
              <a:t>Uncertain futures: Organizational influences on the transition from work to retirement </a:t>
            </a:r>
            <a:br>
              <a:rPr lang="en-GB" dirty="0"/>
            </a:br>
            <a:endParaRPr lang="en-GB" dirty="0"/>
          </a:p>
        </p:txBody>
      </p:sp>
      <p:sp>
        <p:nvSpPr>
          <p:cNvPr id="3" name="Subtitle 2"/>
          <p:cNvSpPr>
            <a:spLocks noGrp="1"/>
          </p:cNvSpPr>
          <p:nvPr>
            <p:ph type="subTitle" idx="1"/>
          </p:nvPr>
        </p:nvSpPr>
        <p:spPr/>
        <p:txBody>
          <a:bodyPr>
            <a:normAutofit fontScale="70000" lnSpcReduction="20000"/>
          </a:bodyPr>
          <a:lstStyle/>
          <a:p>
            <a:r>
              <a:rPr lang="en-GB" b="1" dirty="0"/>
              <a:t>Professor Chris Phillipson (The University of Manchester, UK), Dr. Sue Shepherd (The University of Kent, UK), Professor Sarah Vickerstaff (University of Kent, UK), and Dr. Mark Robinson (Leeds Beckett University, UK)</a:t>
            </a:r>
            <a:br>
              <a:rPr lang="en-GB" b="1" dirty="0"/>
            </a:br>
            <a:endParaRPr lang="en-GB" b="1" dirty="0"/>
          </a:p>
        </p:txBody>
      </p:sp>
      <p:sp>
        <p:nvSpPr>
          <p:cNvPr id="4" name="AutoShape 2" descr="Image result for university of kent logo"/>
          <p:cNvSpPr>
            <a:spLocks noChangeAspect="1" noChangeArrowheads="1"/>
          </p:cNvSpPr>
          <p:nvPr/>
        </p:nvSpPr>
        <p:spPr bwMode="auto">
          <a:xfrm>
            <a:off x="0" y="-136525"/>
            <a:ext cx="1666875" cy="1123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052" name="Picture 4" descr="Image result for university of kent logo">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6" y="-56575"/>
            <a:ext cx="1044000" cy="104400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6" descr="Image result for leeds beckett logo"/>
          <p:cNvSpPr>
            <a:spLocks noChangeAspect="1" noChangeArrowheads="1"/>
          </p:cNvSpPr>
          <p:nvPr/>
        </p:nvSpPr>
        <p:spPr bwMode="auto">
          <a:xfrm>
            <a:off x="0" y="-136525"/>
            <a:ext cx="16764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056" name="Picture 8" descr="https://encrypted-tbn0.gstatic.com/images?q=tbn:ANd9GcRRNjyhFqFjFFDI43l_ER7MXnMRbtk4svmD3njk5eL_fPkSNB5zPTL9B1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2000" y="5958000"/>
            <a:ext cx="1512000" cy="82473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_shape_col_white_background.png"/>
          <p:cNvPicPr>
            <a:picLocks noChangeAspect="1"/>
          </p:cNvPicPr>
          <p:nvPr/>
        </p:nvPicPr>
        <p:blipFill>
          <a:blip r:embed="rId6"/>
          <a:srcRect/>
          <a:stretch>
            <a:fillRect/>
          </a:stretch>
        </p:blipFill>
        <p:spPr bwMode="auto">
          <a:xfrm>
            <a:off x="7794966" y="41389"/>
            <a:ext cx="970724" cy="900000"/>
          </a:xfrm>
          <a:prstGeom prst="rect">
            <a:avLst/>
          </a:prstGeom>
          <a:noFill/>
          <a:ln w="9525">
            <a:noFill/>
            <a:miter lim="800000"/>
            <a:headEnd/>
            <a:tailEnd/>
          </a:ln>
        </p:spPr>
      </p:pic>
      <p:pic>
        <p:nvPicPr>
          <p:cNvPr id="2058" name="Picture 10" descr="https://encrypted-tbn0.gstatic.com/images?q=tbn:ANd9GcSvD6tZPKOgmJ5sLa-CqNI_ih1WTxjAh68aaTyXYg4N01QRNNXB1qP8wD1U">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827" y="5958000"/>
            <a:ext cx="1075138" cy="9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681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Ambiguities of work-ending</a:t>
            </a:r>
          </a:p>
        </p:txBody>
      </p:sp>
      <p:sp>
        <p:nvSpPr>
          <p:cNvPr id="3" name="Content Placeholder 2"/>
          <p:cNvSpPr>
            <a:spLocks noGrp="1"/>
          </p:cNvSpPr>
          <p:nvPr>
            <p:ph idx="1"/>
          </p:nvPr>
        </p:nvSpPr>
        <p:spPr/>
        <p:txBody>
          <a:bodyPr/>
          <a:lstStyle/>
          <a:p>
            <a:r>
              <a:rPr lang="en-GB" dirty="0"/>
              <a:t>Employees can no longer be compelled to retire at a fixed date but……</a:t>
            </a:r>
          </a:p>
          <a:p>
            <a:r>
              <a:rPr lang="en-GB" dirty="0"/>
              <a:t>Managers might want them either to retire (</a:t>
            </a:r>
            <a:r>
              <a:rPr lang="en-GB" b="1" dirty="0"/>
              <a:t>as early as possible</a:t>
            </a:r>
            <a:r>
              <a:rPr lang="en-GB" dirty="0"/>
              <a:t> in the local government case); or (as in the example of the train operating company) at least give clear indications to ensure </a:t>
            </a:r>
            <a:r>
              <a:rPr lang="en-GB" b="1" dirty="0"/>
              <a:t>proper succession planning</a:t>
            </a:r>
            <a:r>
              <a:rPr lang="en-GB" dirty="0"/>
              <a:t>.</a:t>
            </a:r>
          </a:p>
        </p:txBody>
      </p:sp>
    </p:spTree>
    <p:extLst>
      <p:ext uri="{BB962C8B-B14F-4D97-AF65-F5344CB8AC3E}">
        <p14:creationId xmlns:p14="http://schemas.microsoft.com/office/powerpoint/2010/main" val="2651614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Pressures in local government</a:t>
            </a:r>
          </a:p>
        </p:txBody>
      </p:sp>
      <p:sp>
        <p:nvSpPr>
          <p:cNvPr id="3" name="Content Placeholder 2"/>
          <p:cNvSpPr>
            <a:spLocks noGrp="1"/>
          </p:cNvSpPr>
          <p:nvPr>
            <p:ph idx="1"/>
          </p:nvPr>
        </p:nvSpPr>
        <p:spPr/>
        <p:txBody>
          <a:bodyPr>
            <a:normAutofit fontScale="85000" lnSpcReduction="10000"/>
          </a:bodyPr>
          <a:lstStyle/>
          <a:p>
            <a:r>
              <a:rPr lang="en-GB" i="1" dirty="0"/>
              <a:t>Employee:</a:t>
            </a:r>
            <a:r>
              <a:rPr lang="en-GB" dirty="0"/>
              <a:t> Where I work it’s fine. Good people…reasonable place to work…but there is a black cloud. Before that black cloud came everyone was happy and maybe we have had it too easy but that black cloud has made it not the place it was.</a:t>
            </a:r>
          </a:p>
          <a:p>
            <a:r>
              <a:rPr lang="en-GB" i="1" dirty="0"/>
              <a:t>Interviewer:</a:t>
            </a:r>
            <a:r>
              <a:rPr lang="en-GB" dirty="0"/>
              <a:t> And the black cloud comes from the general environment?</a:t>
            </a:r>
          </a:p>
          <a:p>
            <a:r>
              <a:rPr lang="en-GB" i="1" dirty="0"/>
              <a:t>Employee:</a:t>
            </a:r>
            <a:r>
              <a:rPr lang="en-GB" dirty="0"/>
              <a:t> Cuts and the fact is for the first time ever you haven’t got a job for life. You haven’t got a secure place at work and anything could happen. (LG EMP M29)</a:t>
            </a:r>
          </a:p>
          <a:p>
            <a:endParaRPr lang="en-GB" dirty="0"/>
          </a:p>
        </p:txBody>
      </p:sp>
    </p:spTree>
    <p:extLst>
      <p:ext uri="{BB962C8B-B14F-4D97-AF65-F5344CB8AC3E}">
        <p14:creationId xmlns:p14="http://schemas.microsoft.com/office/powerpoint/2010/main" val="3067220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Talking about retirement</a:t>
            </a:r>
          </a:p>
        </p:txBody>
      </p:sp>
      <p:sp>
        <p:nvSpPr>
          <p:cNvPr id="3" name="Content Placeholder 2"/>
          <p:cNvSpPr>
            <a:spLocks noGrp="1"/>
          </p:cNvSpPr>
          <p:nvPr>
            <p:ph idx="1"/>
          </p:nvPr>
        </p:nvSpPr>
        <p:spPr/>
        <p:txBody>
          <a:bodyPr>
            <a:normAutofit fontScale="77500" lnSpcReduction="20000"/>
          </a:bodyPr>
          <a:lstStyle/>
          <a:p>
            <a:r>
              <a:rPr lang="en-GB" dirty="0"/>
              <a:t>I think a lot of managers are quite wary about talking to people about what they want to do…for the fear of being ageist or trying to push somebody out or something like that…when we were looking at changing policies there was a kind of well if I don’t have this default retirement to prompt it…how do I raise the issue? You know… what if I am clumsy about it and the person gets upset. So … I think some people just avoid the issue. (LG HR F41)</a:t>
            </a:r>
          </a:p>
          <a:p>
            <a:r>
              <a:rPr lang="en-GB" b="1" dirty="0"/>
              <a:t>We don’t raise the [retirement] issue because I think it would…I’d feel that they would take…not exception to it but if someone was saying ‘Well what are you thinking of doing now? Are you thinking of retiring? I wouldn’t have thought it would go down too well</a:t>
            </a:r>
            <a:r>
              <a:rPr lang="en-GB" dirty="0"/>
              <a:t>. (LG LM M47)</a:t>
            </a:r>
          </a:p>
          <a:p>
            <a:endParaRPr lang="en-GB" dirty="0"/>
          </a:p>
        </p:txBody>
      </p:sp>
    </p:spTree>
    <p:extLst>
      <p:ext uri="{BB962C8B-B14F-4D97-AF65-F5344CB8AC3E}">
        <p14:creationId xmlns:p14="http://schemas.microsoft.com/office/powerpoint/2010/main" val="3410317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Succession planning</a:t>
            </a:r>
          </a:p>
        </p:txBody>
      </p:sp>
      <p:sp>
        <p:nvSpPr>
          <p:cNvPr id="3" name="Content Placeholder 2"/>
          <p:cNvSpPr>
            <a:spLocks noGrp="1"/>
          </p:cNvSpPr>
          <p:nvPr>
            <p:ph idx="1"/>
          </p:nvPr>
        </p:nvSpPr>
        <p:spPr/>
        <p:txBody>
          <a:bodyPr>
            <a:normAutofit fontScale="85000" lnSpcReduction="20000"/>
          </a:bodyPr>
          <a:lstStyle/>
          <a:p>
            <a:pPr marL="0" indent="0">
              <a:buNone/>
            </a:pPr>
            <a:r>
              <a:rPr lang="en-GB" b="1" dirty="0"/>
              <a:t>Problems with workforce planning were seen as a key issue for managers in the train company:</a:t>
            </a:r>
          </a:p>
          <a:p>
            <a:r>
              <a:rPr lang="en-GB" dirty="0"/>
              <a:t> Whereas before you could plan and you’d have 20 people retiring in 2015. I have no idea now who is actually going to go. (TR HR FO8). </a:t>
            </a:r>
          </a:p>
          <a:p>
            <a:r>
              <a:rPr lang="en-GB" dirty="0"/>
              <a:t>In the absence of direct conversations with employees, some managers commented that they did their succession planning on the basis of information they have gathered from ‘mess room conversations’ and ‘birthday celebrations’ where employees may comment about how many more birthdays they have to go before retirement. </a:t>
            </a:r>
          </a:p>
          <a:p>
            <a:endParaRPr lang="en-GB" dirty="0"/>
          </a:p>
        </p:txBody>
      </p:sp>
    </p:spTree>
    <p:extLst>
      <p:ext uri="{BB962C8B-B14F-4D97-AF65-F5344CB8AC3E}">
        <p14:creationId xmlns:p14="http://schemas.microsoft.com/office/powerpoint/2010/main" val="267561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Constructing age</a:t>
            </a:r>
          </a:p>
        </p:txBody>
      </p:sp>
      <p:sp>
        <p:nvSpPr>
          <p:cNvPr id="3" name="Content Placeholder 2"/>
          <p:cNvSpPr>
            <a:spLocks noGrp="1"/>
          </p:cNvSpPr>
          <p:nvPr>
            <p:ph idx="1"/>
          </p:nvPr>
        </p:nvSpPr>
        <p:spPr/>
        <p:txBody>
          <a:bodyPr>
            <a:normAutofit fontScale="92500"/>
          </a:bodyPr>
          <a:lstStyle/>
          <a:p>
            <a:r>
              <a:rPr lang="en-GB" dirty="0"/>
              <a:t>In the case of local government, the pressure to reduce staff could also produce an environment where age-related judgements and stereotypes surfaced. </a:t>
            </a:r>
          </a:p>
          <a:p>
            <a:r>
              <a:rPr lang="en-GB" dirty="0"/>
              <a:t>Although the pressure to downsize was carried out through </a:t>
            </a:r>
            <a:r>
              <a:rPr lang="en-GB" b="1" dirty="0"/>
              <a:t>voluntary</a:t>
            </a:r>
            <a:r>
              <a:rPr lang="en-GB" dirty="0"/>
              <a:t> rather than compulsory means, this still produced insecurities surrounding </a:t>
            </a:r>
            <a:r>
              <a:rPr lang="en-GB" b="1" dirty="0"/>
              <a:t>‘informal’ messages </a:t>
            </a:r>
            <a:r>
              <a:rPr lang="en-GB" dirty="0"/>
              <a:t>about the benefits or otherwise of ‘age’ and ‘experience’</a:t>
            </a:r>
          </a:p>
        </p:txBody>
      </p:sp>
    </p:spTree>
    <p:extLst>
      <p:ext uri="{BB962C8B-B14F-4D97-AF65-F5344CB8AC3E}">
        <p14:creationId xmlns:p14="http://schemas.microsoft.com/office/powerpoint/2010/main" val="1939774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The construction of age</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I have heard someone who I thought should have known better saying: Well you know they’re 55 they’ll be going soon’. That shocked me because not everyone can go at 55; 55 is very young. And that was from quite a senior person; a senior male; </a:t>
            </a:r>
          </a:p>
          <a:p>
            <a:pPr marL="0" indent="0">
              <a:buNone/>
            </a:pPr>
            <a:r>
              <a:rPr lang="en-GB" dirty="0"/>
              <a:t>I was… very shocked at that sort of attitude and felt worried about that obviously…you know…I am on the shelf because I am over 55. So I was very concerned about that when I heard that in a conversation. (LG EMP F24)</a:t>
            </a:r>
          </a:p>
          <a:p>
            <a:pPr marL="0" indent="0">
              <a:buNone/>
            </a:pPr>
            <a:endParaRPr lang="en-GB" dirty="0"/>
          </a:p>
        </p:txBody>
      </p:sp>
    </p:spTree>
    <p:extLst>
      <p:ext uri="{BB962C8B-B14F-4D97-AF65-F5344CB8AC3E}">
        <p14:creationId xmlns:p14="http://schemas.microsoft.com/office/powerpoint/2010/main" val="2115073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Age judgements</a:t>
            </a:r>
          </a:p>
        </p:txBody>
      </p:sp>
      <p:sp>
        <p:nvSpPr>
          <p:cNvPr id="3" name="Content Placeholder 2"/>
          <p:cNvSpPr>
            <a:spLocks noGrp="1"/>
          </p:cNvSpPr>
          <p:nvPr>
            <p:ph idx="1"/>
          </p:nvPr>
        </p:nvSpPr>
        <p:spPr/>
        <p:txBody>
          <a:bodyPr>
            <a:normAutofit fontScale="85000" lnSpcReduction="10000"/>
          </a:bodyPr>
          <a:lstStyle/>
          <a:p>
            <a:r>
              <a:rPr lang="en-GB" dirty="0"/>
              <a:t>It’s open to everybody initially. You put in an application and then [they] look at you individually to see if they can do without you. So some people were in a position, especially the first time round [of voluntary early retirements/severance], of wanting to go but not being allowed to go. …..</a:t>
            </a:r>
          </a:p>
          <a:p>
            <a:r>
              <a:rPr lang="en-GB" dirty="0"/>
              <a:t>So if you’re like social workers, if you’re in a job that’s really important…you have to stay. But like they let me go, I’m quite sure, because I’m not essential. </a:t>
            </a:r>
            <a:r>
              <a:rPr lang="en-GB" b="1" dirty="0"/>
              <a:t>I don’t feel essential always</a:t>
            </a:r>
            <a:r>
              <a:rPr lang="en-GB" dirty="0"/>
              <a:t>. (LG EMP F02)</a:t>
            </a:r>
          </a:p>
        </p:txBody>
      </p:sp>
    </p:spTree>
    <p:extLst>
      <p:ext uri="{BB962C8B-B14F-4D97-AF65-F5344CB8AC3E}">
        <p14:creationId xmlns:p14="http://schemas.microsoft.com/office/powerpoint/2010/main" val="1249781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solidFill>
              <a:schemeClr val="accent2"/>
            </a:solidFill>
          </a:ln>
        </p:spPr>
        <p:txBody>
          <a:bodyPr>
            <a:normAutofit/>
          </a:bodyPr>
          <a:lstStyle/>
          <a:p>
            <a:r>
              <a:rPr lang="en-GB" sz="3200" b="1" dirty="0">
                <a:solidFill>
                  <a:srgbClr val="7030A0"/>
                </a:solidFill>
              </a:rPr>
              <a:t>Support in the retirement zone</a:t>
            </a:r>
          </a:p>
        </p:txBody>
      </p:sp>
      <p:sp>
        <p:nvSpPr>
          <p:cNvPr id="3" name="Content Placeholder 2"/>
          <p:cNvSpPr>
            <a:spLocks noGrp="1"/>
          </p:cNvSpPr>
          <p:nvPr>
            <p:ph idx="1"/>
          </p:nvPr>
        </p:nvSpPr>
        <p:spPr/>
        <p:txBody>
          <a:bodyPr>
            <a:normAutofit fontScale="92500" lnSpcReduction="10000"/>
          </a:bodyPr>
          <a:lstStyle/>
          <a:p>
            <a:r>
              <a:rPr lang="en-GB" dirty="0"/>
              <a:t>An important finding from the interviews was that work cultures which had at one stage encouraged ‘</a:t>
            </a:r>
            <a:r>
              <a:rPr lang="en-GB" b="1" dirty="0"/>
              <a:t>preparation for retirement</a:t>
            </a:r>
            <a:r>
              <a:rPr lang="en-GB" dirty="0"/>
              <a:t>’ now had more restricted conversations with employees. </a:t>
            </a:r>
          </a:p>
          <a:p>
            <a:r>
              <a:rPr lang="en-GB" dirty="0"/>
              <a:t>In the case of local government, a range of policies were available which provided support to those with health issues, or those caring for a partner or relative, or wishing to reduce their hours of work. </a:t>
            </a:r>
          </a:p>
        </p:txBody>
      </p:sp>
    </p:spTree>
    <p:extLst>
      <p:ext uri="{BB962C8B-B14F-4D97-AF65-F5344CB8AC3E}">
        <p14:creationId xmlns:p14="http://schemas.microsoft.com/office/powerpoint/2010/main" val="388272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Support in the retirement zone</a:t>
            </a:r>
          </a:p>
        </p:txBody>
      </p:sp>
      <p:sp>
        <p:nvSpPr>
          <p:cNvPr id="3" name="Content Placeholder 2"/>
          <p:cNvSpPr>
            <a:spLocks noGrp="1"/>
          </p:cNvSpPr>
          <p:nvPr>
            <p:ph idx="1"/>
          </p:nvPr>
        </p:nvSpPr>
        <p:spPr/>
        <p:txBody>
          <a:bodyPr>
            <a:normAutofit fontScale="85000" lnSpcReduction="20000"/>
          </a:bodyPr>
          <a:lstStyle/>
          <a:p>
            <a:r>
              <a:rPr lang="en-GB" dirty="0"/>
              <a:t>‘One of the things we noticed was a large number of absences [which could be] attributed to bereavement reaction and it was quite high. So it could be the older workforce where they’ve faced bereavement of a partner or parents. And we have done more proactive work around that and that’s come down…that [absenteeism]’. (LG HR 38)</a:t>
            </a:r>
          </a:p>
          <a:p>
            <a:r>
              <a:rPr lang="en-GB" dirty="0"/>
              <a:t>In contrast, the train operating company did not have a culture of part-time and flexible working. The workforce is predominantly full-time apart from some ticket office and administrative staff. Part-time working is deemed problematic for drivers because of the need to maintain competence</a:t>
            </a:r>
          </a:p>
        </p:txBody>
      </p:sp>
    </p:spTree>
    <p:extLst>
      <p:ext uri="{BB962C8B-B14F-4D97-AF65-F5344CB8AC3E}">
        <p14:creationId xmlns:p14="http://schemas.microsoft.com/office/powerpoint/2010/main" val="2212133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Rights in the workplace</a:t>
            </a:r>
          </a:p>
        </p:txBody>
      </p:sp>
      <p:sp>
        <p:nvSpPr>
          <p:cNvPr id="3" name="Content Placeholder 2"/>
          <p:cNvSpPr>
            <a:spLocks noGrp="1"/>
          </p:cNvSpPr>
          <p:nvPr>
            <p:ph idx="1"/>
          </p:nvPr>
        </p:nvSpPr>
        <p:spPr/>
        <p:txBody>
          <a:bodyPr/>
          <a:lstStyle/>
          <a:p>
            <a:r>
              <a:rPr lang="en-GB" b="1" dirty="0"/>
              <a:t>First, the issue of leaving or continuing working carries considerable uncertainty. Individuals may be unsure of their rights within the workplace </a:t>
            </a:r>
            <a:r>
              <a:rPr lang="en-GB" dirty="0"/>
              <a:t>– one UK survey (carried out in 2016) found that </a:t>
            </a:r>
            <a:r>
              <a:rPr lang="en-GB" b="1" dirty="0"/>
              <a:t>25% </a:t>
            </a:r>
            <a:r>
              <a:rPr lang="en-GB" dirty="0"/>
              <a:t>of people approaching retirement were still unaware that since 2011 </a:t>
            </a:r>
            <a:r>
              <a:rPr lang="en-GB" b="1" dirty="0"/>
              <a:t>age</a:t>
            </a:r>
            <a:r>
              <a:rPr lang="en-GB" dirty="0"/>
              <a:t> could no longer be used as grounds for retirement (Chartered Institute of Personnel and Development (CIPD), 2017)</a:t>
            </a:r>
          </a:p>
        </p:txBody>
      </p:sp>
    </p:spTree>
    <p:extLst>
      <p:ext uri="{BB962C8B-B14F-4D97-AF65-F5344CB8AC3E}">
        <p14:creationId xmlns:p14="http://schemas.microsoft.com/office/powerpoint/2010/main" val="126984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Areas for discussion</a:t>
            </a:r>
          </a:p>
        </p:txBody>
      </p:sp>
      <p:sp>
        <p:nvSpPr>
          <p:cNvPr id="3" name="Content Placeholder 2"/>
          <p:cNvSpPr>
            <a:spLocks noGrp="1"/>
          </p:cNvSpPr>
          <p:nvPr>
            <p:ph idx="1"/>
          </p:nvPr>
        </p:nvSpPr>
        <p:spPr/>
        <p:txBody>
          <a:bodyPr>
            <a:normAutofit fontScale="92500" lnSpcReduction="20000"/>
          </a:bodyPr>
          <a:lstStyle/>
          <a:p>
            <a:r>
              <a:rPr lang="en-GB" dirty="0"/>
              <a:t>Policy context</a:t>
            </a:r>
          </a:p>
          <a:p>
            <a:endParaRPr lang="en-GB" dirty="0"/>
          </a:p>
          <a:p>
            <a:r>
              <a:rPr lang="en-GB" dirty="0"/>
              <a:t>Research focus</a:t>
            </a:r>
          </a:p>
          <a:p>
            <a:endParaRPr lang="en-GB" dirty="0"/>
          </a:p>
          <a:p>
            <a:r>
              <a:rPr lang="en-GB" dirty="0"/>
              <a:t>The study</a:t>
            </a:r>
          </a:p>
          <a:p>
            <a:endParaRPr lang="en-GB" dirty="0"/>
          </a:p>
          <a:p>
            <a:r>
              <a:rPr lang="en-GB" dirty="0"/>
              <a:t>Findings</a:t>
            </a:r>
          </a:p>
          <a:p>
            <a:endParaRPr lang="en-GB" dirty="0"/>
          </a:p>
          <a:p>
            <a:r>
              <a:rPr lang="en-GB" dirty="0"/>
              <a:t>Discussion</a:t>
            </a:r>
          </a:p>
        </p:txBody>
      </p:sp>
    </p:spTree>
    <p:extLst>
      <p:ext uri="{BB962C8B-B14F-4D97-AF65-F5344CB8AC3E}">
        <p14:creationId xmlns:p14="http://schemas.microsoft.com/office/powerpoint/2010/main" val="1450121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Individualisation of risk</a:t>
            </a:r>
          </a:p>
        </p:txBody>
      </p:sp>
      <p:sp>
        <p:nvSpPr>
          <p:cNvPr id="3" name="Content Placeholder 2"/>
          <p:cNvSpPr>
            <a:spLocks noGrp="1"/>
          </p:cNvSpPr>
          <p:nvPr>
            <p:ph idx="1"/>
          </p:nvPr>
        </p:nvSpPr>
        <p:spPr/>
        <p:txBody>
          <a:bodyPr/>
          <a:lstStyle/>
          <a:p>
            <a:r>
              <a:rPr lang="en-GB" b="1" dirty="0"/>
              <a:t>Second, if raising issues about retirement is viewed as potentially ‘discriminatory’ (</a:t>
            </a:r>
            <a:r>
              <a:rPr lang="en-GB" dirty="0"/>
              <a:t>DWP, 2017), responsibility is placed upon individuals to initiate discussions about their future intentions. The absence of clear guidelines may not create difficulties for those who have planned an appropriate form of work-ending but the evidence is that many people are not in this position. (Weyman et al., 2012)</a:t>
            </a:r>
          </a:p>
        </p:txBody>
      </p:sp>
    </p:spTree>
    <p:extLst>
      <p:ext uri="{BB962C8B-B14F-4D97-AF65-F5344CB8AC3E}">
        <p14:creationId xmlns:p14="http://schemas.microsoft.com/office/powerpoint/2010/main" val="235666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Age discrimination</a:t>
            </a:r>
          </a:p>
        </p:txBody>
      </p:sp>
      <p:sp>
        <p:nvSpPr>
          <p:cNvPr id="3" name="Content Placeholder 2"/>
          <p:cNvSpPr>
            <a:spLocks noGrp="1"/>
          </p:cNvSpPr>
          <p:nvPr>
            <p:ph idx="1"/>
          </p:nvPr>
        </p:nvSpPr>
        <p:spPr/>
        <p:txBody>
          <a:bodyPr>
            <a:normAutofit fontScale="85000" lnSpcReduction="10000"/>
          </a:bodyPr>
          <a:lstStyle/>
          <a:p>
            <a:r>
              <a:rPr lang="en-GB" b="1" dirty="0"/>
              <a:t>Third, our research raises issues about the negative way in which ‘age’ may be treated and constructed as a category inside organizations</a:t>
            </a:r>
            <a:r>
              <a:rPr lang="en-GB" dirty="0"/>
              <a:t>. Evidence from the European Social Survey confirms the extent to which people 50 and over worry that employers will express a preference for younger as opposed to older employees (Abrams et al., 2011). </a:t>
            </a:r>
          </a:p>
          <a:p>
            <a:r>
              <a:rPr lang="en-GB" dirty="0"/>
              <a:t>However, the more general issue here concerns the way in which organizations ignore processes which allow age-based discrimination to flourish – notably in period when staffing levels are being reduced</a:t>
            </a:r>
          </a:p>
        </p:txBody>
      </p:sp>
    </p:spTree>
    <p:extLst>
      <p:ext uri="{BB962C8B-B14F-4D97-AF65-F5344CB8AC3E}">
        <p14:creationId xmlns:p14="http://schemas.microsoft.com/office/powerpoint/2010/main" val="1357276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Labelling older workers</a:t>
            </a:r>
          </a:p>
        </p:txBody>
      </p:sp>
      <p:sp>
        <p:nvSpPr>
          <p:cNvPr id="3" name="Content Placeholder 2"/>
          <p:cNvSpPr>
            <a:spLocks noGrp="1"/>
          </p:cNvSpPr>
          <p:nvPr>
            <p:ph idx="1"/>
          </p:nvPr>
        </p:nvSpPr>
        <p:spPr/>
        <p:txBody>
          <a:bodyPr>
            <a:normAutofit fontScale="77500" lnSpcReduction="20000"/>
          </a:bodyPr>
          <a:lstStyle/>
          <a:p>
            <a:r>
              <a:rPr lang="en-GB" b="1" dirty="0"/>
              <a:t>Fourth, related to the last finding, although researchers may focus on issues relating to what are termed ‘older workers’, organizations may themselves be reluctant to use this term</a:t>
            </a:r>
          </a:p>
          <a:p>
            <a:r>
              <a:rPr lang="en-GB" dirty="0"/>
              <a:t>The research is conflicting on the value of talking about ‘older workers’:  it may increase problems facing people struggling to remain in work:  someone who becomes categorised by their age are potential targets for </a:t>
            </a:r>
            <a:r>
              <a:rPr lang="en-GB" b="1" dirty="0"/>
              <a:t>prejudice and discrimination </a:t>
            </a:r>
            <a:r>
              <a:rPr lang="en-GB" dirty="0"/>
              <a:t>(van der Heijden et al., 2008). </a:t>
            </a:r>
          </a:p>
          <a:p>
            <a:r>
              <a:rPr lang="en-GB" dirty="0"/>
              <a:t>Against this, failure to monitor the take-up and suitability of flexible working arrangements may leave older workers vulnerable during periods of change both during their own lives and that of the organization.</a:t>
            </a:r>
          </a:p>
          <a:p>
            <a:endParaRPr lang="en-GB" dirty="0"/>
          </a:p>
        </p:txBody>
      </p:sp>
    </p:spTree>
    <p:extLst>
      <p:ext uri="{BB962C8B-B14F-4D97-AF65-F5344CB8AC3E}">
        <p14:creationId xmlns:p14="http://schemas.microsoft.com/office/powerpoint/2010/main" val="2678421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References</a:t>
            </a:r>
          </a:p>
        </p:txBody>
      </p:sp>
      <p:sp>
        <p:nvSpPr>
          <p:cNvPr id="3" name="Content Placeholder 2"/>
          <p:cNvSpPr>
            <a:spLocks noGrp="1"/>
          </p:cNvSpPr>
          <p:nvPr>
            <p:ph idx="1"/>
          </p:nvPr>
        </p:nvSpPr>
        <p:spPr/>
        <p:txBody>
          <a:bodyPr>
            <a:normAutofit fontScale="70000" lnSpcReduction="20000"/>
          </a:bodyPr>
          <a:lstStyle/>
          <a:p>
            <a:pPr marL="0" indent="0">
              <a:buNone/>
            </a:pPr>
            <a:r>
              <a:rPr lang="en-GB" dirty="0"/>
              <a:t>Chartered Institute of Personnel and Development (2017) </a:t>
            </a:r>
            <a:r>
              <a:rPr lang="en-GB" i="1" dirty="0"/>
              <a:t>Employee Views on Working Life.</a:t>
            </a:r>
            <a:r>
              <a:rPr lang="en-GB" dirty="0"/>
              <a:t> London: CIPD</a:t>
            </a:r>
          </a:p>
          <a:p>
            <a:pPr marL="0" indent="0">
              <a:buNone/>
            </a:pPr>
            <a:r>
              <a:rPr lang="en-US" dirty="0"/>
              <a:t>IFF Research (2017) </a:t>
            </a:r>
            <a:r>
              <a:rPr lang="en-US" i="1" dirty="0"/>
              <a:t>Employer Experiences of Recruiting, Retaining and Retraining Older Workers: Qualitative Research</a:t>
            </a:r>
            <a:r>
              <a:rPr lang="en-US" dirty="0"/>
              <a:t>. Research Report No 940. London: Department for Work and Pensions</a:t>
            </a:r>
            <a:endParaRPr lang="en-GB" dirty="0"/>
          </a:p>
          <a:p>
            <a:pPr marL="0" indent="0">
              <a:buNone/>
            </a:pPr>
            <a:r>
              <a:rPr lang="en-GB" dirty="0"/>
              <a:t>Lain D (2016) </a:t>
            </a:r>
            <a:r>
              <a:rPr lang="en-GB" i="1" dirty="0"/>
              <a:t>Reconstructing Retirement: Work and Welfare in the UK and USA</a:t>
            </a:r>
            <a:r>
              <a:rPr lang="en-GB" dirty="0"/>
              <a:t>. Bristol: Policy Press.</a:t>
            </a:r>
          </a:p>
          <a:p>
            <a:pPr marL="0" indent="0">
              <a:buNone/>
            </a:pPr>
            <a:r>
              <a:rPr lang="en-GB" dirty="0"/>
              <a:t>Weyman A, Wainwright D, O’Hara R, Jones P and Buckingham A (2012) </a:t>
            </a:r>
            <a:r>
              <a:rPr lang="en-GB" i="1" dirty="0"/>
              <a:t>Extending Working Life: Behaviour Change Interventions.</a:t>
            </a:r>
            <a:r>
              <a:rPr lang="en-GB" dirty="0"/>
              <a:t> London: Department for Work and Pensions.</a:t>
            </a:r>
          </a:p>
          <a:p>
            <a:pPr marL="0" indent="0">
              <a:buNone/>
            </a:pPr>
            <a:r>
              <a:rPr lang="en-GB" dirty="0"/>
              <a:t>Achieving fuller working lives: labour market and policy issues in the United Kingdom – C. Phillipson, S. A. Vickerstaff, D. Lain.</a:t>
            </a:r>
            <a:br>
              <a:rPr lang="en-GB" dirty="0"/>
            </a:br>
            <a:r>
              <a:rPr lang="en-GB" dirty="0"/>
              <a:t>July 2016</a:t>
            </a:r>
            <a:br>
              <a:rPr lang="en-GB" dirty="0"/>
            </a:br>
            <a:r>
              <a:rPr lang="en-GB" dirty="0"/>
              <a:t>http://onlinelibrary.wiley.com/doi/10.1002/j.1839-4655.2016.tb00373.x/abstract</a:t>
            </a:r>
          </a:p>
          <a:p>
            <a:pPr marL="0" indent="0">
              <a:buNone/>
            </a:pPr>
            <a:endParaRPr lang="en-GB" dirty="0"/>
          </a:p>
        </p:txBody>
      </p:sp>
    </p:spTree>
    <p:extLst>
      <p:ext uri="{BB962C8B-B14F-4D97-AF65-F5344CB8AC3E}">
        <p14:creationId xmlns:p14="http://schemas.microsoft.com/office/powerpoint/2010/main" val="428940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Policy Context</a:t>
            </a:r>
          </a:p>
        </p:txBody>
      </p:sp>
      <p:sp>
        <p:nvSpPr>
          <p:cNvPr id="3" name="Content Placeholder 2"/>
          <p:cNvSpPr>
            <a:spLocks noGrp="1"/>
          </p:cNvSpPr>
          <p:nvPr>
            <p:ph idx="1"/>
          </p:nvPr>
        </p:nvSpPr>
        <p:spPr>
          <a:xfrm>
            <a:off x="457200" y="1484784"/>
            <a:ext cx="8229600" cy="4641379"/>
          </a:xfrm>
        </p:spPr>
        <p:txBody>
          <a:bodyPr>
            <a:normAutofit fontScale="92500"/>
          </a:bodyPr>
          <a:lstStyle/>
          <a:p>
            <a:pPr marL="0" indent="0">
              <a:buNone/>
            </a:pPr>
            <a:r>
              <a:rPr lang="en-GB" b="1" dirty="0"/>
              <a:t>Policy context</a:t>
            </a:r>
            <a:r>
              <a:rPr lang="en-GB" dirty="0"/>
              <a:t>:</a:t>
            </a:r>
          </a:p>
          <a:p>
            <a:r>
              <a:rPr lang="en-GB" dirty="0"/>
              <a:t>Drive to extending working life; abolition of the default retirement age (DRA); raising of SPA for both genders to age </a:t>
            </a:r>
            <a:r>
              <a:rPr lang="en-GB" b="1" dirty="0"/>
              <a:t>66</a:t>
            </a:r>
            <a:r>
              <a:rPr lang="en-GB" dirty="0"/>
              <a:t> from December 2018; phased until 2020; further rise to </a:t>
            </a:r>
            <a:r>
              <a:rPr lang="en-GB" b="1" dirty="0"/>
              <a:t>67</a:t>
            </a:r>
            <a:r>
              <a:rPr lang="en-GB" dirty="0"/>
              <a:t> by 2028</a:t>
            </a:r>
          </a:p>
          <a:p>
            <a:pPr marL="0" indent="0">
              <a:buNone/>
            </a:pPr>
            <a:r>
              <a:rPr lang="en-GB" b="1" dirty="0"/>
              <a:t>Employment context</a:t>
            </a:r>
            <a:r>
              <a:rPr lang="en-GB" dirty="0"/>
              <a:t>: </a:t>
            </a:r>
          </a:p>
          <a:p>
            <a:r>
              <a:rPr lang="en-GB" dirty="0"/>
              <a:t>Precarious working; technological changes with automation; rise of self-employment; continuing decline of trade unions (23% in 2016)</a:t>
            </a:r>
          </a:p>
          <a:p>
            <a:endParaRPr lang="en-GB" dirty="0"/>
          </a:p>
          <a:p>
            <a:endParaRPr lang="en-GB" dirty="0"/>
          </a:p>
        </p:txBody>
      </p:sp>
    </p:spTree>
    <p:extLst>
      <p:ext uri="{BB962C8B-B14F-4D97-AF65-F5344CB8AC3E}">
        <p14:creationId xmlns:p14="http://schemas.microsoft.com/office/powerpoint/2010/main" val="21166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The key actors</a:t>
            </a:r>
          </a:p>
        </p:txBody>
      </p:sp>
      <p:sp>
        <p:nvSpPr>
          <p:cNvPr id="3" name="Content Placeholder 2"/>
          <p:cNvSpPr>
            <a:spLocks noGrp="1"/>
          </p:cNvSpPr>
          <p:nvPr>
            <p:ph idx="1"/>
          </p:nvPr>
        </p:nvSpPr>
        <p:spPr>
          <a:xfrm>
            <a:off x="611560" y="1628800"/>
            <a:ext cx="8229600" cy="4525963"/>
          </a:xfrm>
        </p:spPr>
        <p:txBody>
          <a:bodyPr>
            <a:normAutofit fontScale="92500"/>
          </a:bodyPr>
          <a:lstStyle/>
          <a:p>
            <a:r>
              <a:rPr lang="en-GB" b="1" dirty="0"/>
              <a:t>Governments </a:t>
            </a:r>
            <a:r>
              <a:rPr lang="en-GB" dirty="0"/>
              <a:t>appear set on policies to encourage extended or ‘fuller working lives’ (Cridland Review, 2017)</a:t>
            </a:r>
          </a:p>
          <a:p>
            <a:r>
              <a:rPr lang="en-GB" b="1" dirty="0"/>
              <a:t>Employers</a:t>
            </a:r>
            <a:r>
              <a:rPr lang="en-GB" dirty="0"/>
              <a:t> adjusting to a new demographic and labour market context (combined with Brexit)</a:t>
            </a:r>
          </a:p>
          <a:p>
            <a:r>
              <a:rPr lang="en-GB" b="1" dirty="0"/>
              <a:t>Older workers </a:t>
            </a:r>
            <a:r>
              <a:rPr lang="en-GB" dirty="0"/>
              <a:t>facing an ‘uncertain future’ in reconciling the pressures associated with longer working, combined with job and pension insecurity (Kojola and Moen, 2016)</a:t>
            </a:r>
          </a:p>
        </p:txBody>
      </p:sp>
    </p:spTree>
    <p:extLst>
      <p:ext uri="{BB962C8B-B14F-4D97-AF65-F5344CB8AC3E}">
        <p14:creationId xmlns:p14="http://schemas.microsoft.com/office/powerpoint/2010/main" val="2378448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Changing influences on decision-making</a:t>
            </a:r>
          </a:p>
        </p:txBody>
      </p:sp>
      <p:sp>
        <p:nvSpPr>
          <p:cNvPr id="3" name="Content Placeholder 2"/>
          <p:cNvSpPr>
            <a:spLocks noGrp="1"/>
          </p:cNvSpPr>
          <p:nvPr>
            <p:ph idx="1"/>
          </p:nvPr>
        </p:nvSpPr>
        <p:spPr/>
        <p:txBody>
          <a:bodyPr>
            <a:normAutofit lnSpcReduction="10000"/>
          </a:bodyPr>
          <a:lstStyle/>
          <a:p>
            <a:pPr marL="0" indent="0">
              <a:buNone/>
            </a:pPr>
            <a:r>
              <a:rPr lang="en-GB" b="1" dirty="0"/>
              <a:t>Changing influences on decision-making:</a:t>
            </a:r>
          </a:p>
          <a:p>
            <a:r>
              <a:rPr lang="en-GB" b="1" dirty="0"/>
              <a:t>1950s/1960s: </a:t>
            </a:r>
            <a:r>
              <a:rPr lang="en-GB" dirty="0"/>
              <a:t>dominance of the state in context of mandatory retirement &amp; welfare state; employers role through DB pensions</a:t>
            </a:r>
          </a:p>
          <a:p>
            <a:r>
              <a:rPr lang="en-GB" b="1" dirty="0"/>
              <a:t>1970s/1980s: </a:t>
            </a:r>
            <a:r>
              <a:rPr lang="en-GB" dirty="0"/>
              <a:t>importance of state &amp; employers in facilitating early exit</a:t>
            </a:r>
          </a:p>
          <a:p>
            <a:r>
              <a:rPr lang="en-GB" b="1" dirty="0"/>
              <a:t>1990s -: </a:t>
            </a:r>
            <a:r>
              <a:rPr lang="en-GB" dirty="0"/>
              <a:t>state, employers and individuals involved in managing the ‘zone’ of transition and more complex ‘work-endings’</a:t>
            </a:r>
          </a:p>
          <a:p>
            <a:endParaRPr lang="en-GB" b="1" dirty="0"/>
          </a:p>
        </p:txBody>
      </p:sp>
    </p:spTree>
    <p:extLst>
      <p:ext uri="{BB962C8B-B14F-4D97-AF65-F5344CB8AC3E}">
        <p14:creationId xmlns:p14="http://schemas.microsoft.com/office/powerpoint/2010/main" val="3237053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D8A4-0D71-42A4-B31D-B4923E9C7419}"/>
              </a:ext>
            </a:extLst>
          </p:cNvPr>
          <p:cNvSpPr>
            <a:spLocks noGrp="1"/>
          </p:cNvSpPr>
          <p:nvPr>
            <p:ph type="title"/>
          </p:nvPr>
        </p:nvSpPr>
        <p:spPr/>
        <p:txBody>
          <a:bodyPr>
            <a:normAutofit/>
          </a:bodyPr>
          <a:lstStyle/>
          <a:p>
            <a:r>
              <a:rPr lang="en-GB" sz="3200" b="1" dirty="0">
                <a:solidFill>
                  <a:srgbClr val="7030A0"/>
                </a:solidFill>
              </a:rPr>
              <a:t>Research Questions</a:t>
            </a:r>
          </a:p>
        </p:txBody>
      </p:sp>
      <p:sp>
        <p:nvSpPr>
          <p:cNvPr id="3" name="Content Placeholder 2">
            <a:extLst>
              <a:ext uri="{FF2B5EF4-FFF2-40B4-BE49-F238E27FC236}">
                <a16:creationId xmlns:a16="http://schemas.microsoft.com/office/drawing/2014/main" id="{2FB8A961-C33B-411F-8285-83A73E5593D5}"/>
              </a:ext>
            </a:extLst>
          </p:cNvPr>
          <p:cNvSpPr>
            <a:spLocks noGrp="1"/>
          </p:cNvSpPr>
          <p:nvPr>
            <p:ph idx="1"/>
          </p:nvPr>
        </p:nvSpPr>
        <p:spPr/>
        <p:txBody>
          <a:bodyPr/>
          <a:lstStyle/>
          <a:p>
            <a:r>
              <a:rPr lang="en-GB" b="1" dirty="0"/>
              <a:t>How are ‘work-endings’ ‘managed’ given the ending of mandatory retirement?</a:t>
            </a:r>
          </a:p>
          <a:p>
            <a:endParaRPr lang="en-GB" b="1" dirty="0"/>
          </a:p>
          <a:p>
            <a:r>
              <a:rPr lang="en-GB" b="1" dirty="0"/>
              <a:t> How is ‘age’ and the idea of the ‘older worker’ constructed within the workplace?</a:t>
            </a:r>
          </a:p>
          <a:p>
            <a:endParaRPr lang="en-GB" b="1" dirty="0"/>
          </a:p>
          <a:p>
            <a:r>
              <a:rPr lang="en-GB" b="1" dirty="0"/>
              <a:t>What support is provided for people entering the ‘retirement zone’?</a:t>
            </a:r>
          </a:p>
        </p:txBody>
      </p:sp>
    </p:spTree>
    <p:extLst>
      <p:ext uri="{BB962C8B-B14F-4D97-AF65-F5344CB8AC3E}">
        <p14:creationId xmlns:p14="http://schemas.microsoft.com/office/powerpoint/2010/main" val="175003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b="1" dirty="0"/>
              <a:t>Mixed methods programme</a:t>
            </a:r>
            <a:r>
              <a:rPr lang="en-GB" dirty="0"/>
              <a:t>:</a:t>
            </a:r>
            <a:r>
              <a:rPr lang="en-GB" b="1" dirty="0"/>
              <a:t> quantitative</a:t>
            </a:r>
            <a:r>
              <a:rPr lang="en-GB" dirty="0"/>
              <a:t>: analysis of late-career transitions (ELSA/HRS)</a:t>
            </a:r>
          </a:p>
          <a:p>
            <a:r>
              <a:rPr lang="en-GB" b="1" dirty="0"/>
              <a:t>Qualitative</a:t>
            </a:r>
            <a:r>
              <a:rPr lang="en-GB" dirty="0"/>
              <a:t>: workplace case studies examining organisational realities of EWL </a:t>
            </a:r>
          </a:p>
          <a:p>
            <a:pPr marL="0" indent="0">
              <a:buNone/>
            </a:pPr>
            <a:r>
              <a:rPr lang="en-GB" dirty="0"/>
              <a:t>    - documentary data, focus groups, semi-</a:t>
            </a:r>
          </a:p>
          <a:p>
            <a:pPr marL="0" indent="0">
              <a:buNone/>
            </a:pPr>
            <a:r>
              <a:rPr lang="en-GB" dirty="0"/>
              <a:t>       structured interviews</a:t>
            </a:r>
          </a:p>
          <a:p>
            <a:pPr marL="0" indent="0">
              <a:buNone/>
            </a:pPr>
            <a:r>
              <a:rPr lang="en-GB" dirty="0"/>
              <a:t>    - data triangulation</a:t>
            </a:r>
          </a:p>
          <a:p>
            <a:pPr marL="0" indent="0">
              <a:buNone/>
            </a:pPr>
            <a:r>
              <a:rPr lang="en-GB" dirty="0"/>
              <a:t>    - Local Government &amp; Train Operating Co.</a:t>
            </a:r>
          </a:p>
        </p:txBody>
      </p:sp>
      <p:sp>
        <p:nvSpPr>
          <p:cNvPr id="5" name="Title 1"/>
          <p:cNvSpPr>
            <a:spLocks noGrp="1"/>
          </p:cNvSpPr>
          <p:nvPr>
            <p:ph type="title"/>
          </p:nvPr>
        </p:nvSpPr>
        <p:spPr>
          <a:ln>
            <a:solidFill>
              <a:schemeClr val="tx2"/>
            </a:solidFill>
          </a:ln>
        </p:spPr>
        <p:txBody>
          <a:bodyPr>
            <a:normAutofit/>
          </a:bodyPr>
          <a:lstStyle/>
          <a:p>
            <a:r>
              <a:rPr lang="en-GB" sz="3200" b="1" dirty="0"/>
              <a:t>Uncertain Futures: Managing Late Career Transitions and Extended Working Life</a:t>
            </a:r>
          </a:p>
        </p:txBody>
      </p:sp>
    </p:spTree>
    <p:extLst>
      <p:ext uri="{BB962C8B-B14F-4D97-AF65-F5344CB8AC3E}">
        <p14:creationId xmlns:p14="http://schemas.microsoft.com/office/powerpoint/2010/main" val="2420731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7030A0"/>
            </a:solidFill>
          </a:ln>
        </p:spPr>
        <p:txBody>
          <a:bodyPr>
            <a:normAutofit/>
          </a:bodyPr>
          <a:lstStyle/>
          <a:p>
            <a:r>
              <a:rPr lang="en-GB" sz="3200" b="1" dirty="0">
                <a:solidFill>
                  <a:srgbClr val="7030A0"/>
                </a:solidFill>
              </a:rPr>
              <a:t>Table 1: Participant Profile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378726"/>
              </p:ext>
            </p:extLst>
          </p:nvPr>
        </p:nvGraphicFramePr>
        <p:xfrm>
          <a:off x="539552" y="1988840"/>
          <a:ext cx="7704855" cy="3657600"/>
        </p:xfrm>
        <a:graphic>
          <a:graphicData uri="http://schemas.openxmlformats.org/drawingml/2006/table">
            <a:tbl>
              <a:tblPr firstRow="1" bandRow="1">
                <a:tableStyleId>{5C22544A-7EE6-4342-B048-85BDC9FD1C3A}</a:tableStyleId>
              </a:tblPr>
              <a:tblGrid>
                <a:gridCol w="2568285">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736303">
                  <a:extLst>
                    <a:ext uri="{9D8B030D-6E8A-4147-A177-3AD203B41FA5}">
                      <a16:colId xmlns:a16="http://schemas.microsoft.com/office/drawing/2014/main" val="20002"/>
                    </a:ext>
                  </a:extLst>
                </a:gridCol>
              </a:tblGrid>
              <a:tr h="571964">
                <a:tc>
                  <a:txBody>
                    <a:bodyPr/>
                    <a:lstStyle/>
                    <a:p>
                      <a:endParaRPr lang="en-GB" dirty="0"/>
                    </a:p>
                    <a:p>
                      <a:endParaRPr lang="en-GB" dirty="0"/>
                    </a:p>
                  </a:txBody>
                  <a:tcPr/>
                </a:tc>
                <a:tc>
                  <a:txBody>
                    <a:bodyPr/>
                    <a:lstStyle/>
                    <a:p>
                      <a:r>
                        <a:rPr lang="en-GB" dirty="0"/>
                        <a:t>     Local Government    </a:t>
                      </a:r>
                    </a:p>
                    <a:p>
                      <a:r>
                        <a:rPr lang="en-GB" dirty="0"/>
                        <a:t>  </a:t>
                      </a:r>
                    </a:p>
                  </a:txBody>
                  <a:tcPr/>
                </a:tc>
                <a:tc>
                  <a:txBody>
                    <a:bodyPr/>
                    <a:lstStyle/>
                    <a:p>
                      <a:r>
                        <a:rPr lang="en-GB" dirty="0"/>
                        <a:t> Train Operating Company</a:t>
                      </a:r>
                    </a:p>
                  </a:txBody>
                  <a:tcPr/>
                </a:tc>
                <a:extLst>
                  <a:ext uri="{0D108BD9-81ED-4DB2-BD59-A6C34878D82A}">
                    <a16:rowId xmlns:a16="http://schemas.microsoft.com/office/drawing/2014/main" val="10000"/>
                  </a:ext>
                </a:extLst>
              </a:tr>
              <a:tr h="817092">
                <a:tc>
                  <a:txBody>
                    <a:bodyPr/>
                    <a:lstStyle/>
                    <a:p>
                      <a:endParaRPr lang="en-GB" dirty="0"/>
                    </a:p>
                    <a:p>
                      <a:r>
                        <a:rPr lang="en-GB" dirty="0"/>
                        <a:t>HR/Pensions Managers</a:t>
                      </a:r>
                    </a:p>
                    <a:p>
                      <a:endParaRPr lang="en-GB" dirty="0"/>
                    </a:p>
                    <a:p>
                      <a:endParaRPr lang="en-GB" dirty="0"/>
                    </a:p>
                  </a:txBody>
                  <a:tcPr/>
                </a:tc>
                <a:tc>
                  <a:txBody>
                    <a:bodyPr/>
                    <a:lstStyle/>
                    <a:p>
                      <a:endParaRPr lang="en-GB" dirty="0"/>
                    </a:p>
                    <a:p>
                      <a:r>
                        <a:rPr lang="en-GB" dirty="0"/>
                        <a:t>            5</a:t>
                      </a:r>
                    </a:p>
                  </a:txBody>
                  <a:tcPr/>
                </a:tc>
                <a:tc>
                  <a:txBody>
                    <a:bodyPr/>
                    <a:lstStyle/>
                    <a:p>
                      <a:endParaRPr lang="en-GB" dirty="0"/>
                    </a:p>
                    <a:p>
                      <a:r>
                        <a:rPr lang="en-GB" dirty="0"/>
                        <a:t>         6</a:t>
                      </a:r>
                    </a:p>
                  </a:txBody>
                  <a:tcPr/>
                </a:tc>
                <a:extLst>
                  <a:ext uri="{0D108BD9-81ED-4DB2-BD59-A6C34878D82A}">
                    <a16:rowId xmlns:a16="http://schemas.microsoft.com/office/drawing/2014/main" val="10001"/>
                  </a:ext>
                </a:extLst>
              </a:tr>
              <a:tr h="817092">
                <a:tc>
                  <a:txBody>
                    <a:bodyPr/>
                    <a:lstStyle/>
                    <a:p>
                      <a:endParaRPr lang="en-GB" dirty="0"/>
                    </a:p>
                    <a:p>
                      <a:r>
                        <a:rPr lang="en-GB" dirty="0"/>
                        <a:t>Line Managers</a:t>
                      </a:r>
                    </a:p>
                    <a:p>
                      <a:endParaRPr lang="en-GB" dirty="0"/>
                    </a:p>
                  </a:txBody>
                  <a:tcPr/>
                </a:tc>
                <a:tc>
                  <a:txBody>
                    <a:bodyPr/>
                    <a:lstStyle/>
                    <a:p>
                      <a:endParaRPr lang="en-GB" dirty="0"/>
                    </a:p>
                    <a:p>
                      <a:r>
                        <a:rPr lang="en-GB" dirty="0"/>
                        <a:t>           9</a:t>
                      </a:r>
                    </a:p>
                  </a:txBody>
                  <a:tcPr/>
                </a:tc>
                <a:tc>
                  <a:txBody>
                    <a:bodyPr/>
                    <a:lstStyle/>
                    <a:p>
                      <a:endParaRPr lang="en-GB" dirty="0"/>
                    </a:p>
                    <a:p>
                      <a:r>
                        <a:rPr lang="en-GB" dirty="0"/>
                        <a:t>          6</a:t>
                      </a:r>
                    </a:p>
                  </a:txBody>
                  <a:tcPr/>
                </a:tc>
                <a:extLst>
                  <a:ext uri="{0D108BD9-81ED-4DB2-BD59-A6C34878D82A}">
                    <a16:rowId xmlns:a16="http://schemas.microsoft.com/office/drawing/2014/main" val="10002"/>
                  </a:ext>
                </a:extLst>
              </a:tr>
              <a:tr h="817092">
                <a:tc>
                  <a:txBody>
                    <a:bodyPr/>
                    <a:lstStyle/>
                    <a:p>
                      <a:endParaRPr lang="en-GB" dirty="0"/>
                    </a:p>
                    <a:p>
                      <a:r>
                        <a:rPr lang="en-GB" dirty="0"/>
                        <a:t>Employees</a:t>
                      </a:r>
                    </a:p>
                    <a:p>
                      <a:endParaRPr lang="en-GB" dirty="0"/>
                    </a:p>
                  </a:txBody>
                  <a:tcPr/>
                </a:tc>
                <a:tc>
                  <a:txBody>
                    <a:bodyPr/>
                    <a:lstStyle/>
                    <a:p>
                      <a:endParaRPr lang="en-GB" dirty="0"/>
                    </a:p>
                    <a:p>
                      <a:r>
                        <a:rPr lang="en-GB" dirty="0"/>
                        <a:t>           37</a:t>
                      </a:r>
                    </a:p>
                    <a:p>
                      <a:endParaRPr lang="en-GB" dirty="0"/>
                    </a:p>
                  </a:txBody>
                  <a:tcPr/>
                </a:tc>
                <a:tc>
                  <a:txBody>
                    <a:bodyPr/>
                    <a:lstStyle/>
                    <a:p>
                      <a:endParaRPr lang="en-GB" dirty="0"/>
                    </a:p>
                    <a:p>
                      <a:r>
                        <a:rPr lang="en-GB" dirty="0"/>
                        <a:t>        19</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5787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7030A0"/>
                </a:solidFill>
              </a:rPr>
              <a:t>Areas of analysis</a:t>
            </a:r>
          </a:p>
        </p:txBody>
      </p:sp>
      <p:sp>
        <p:nvSpPr>
          <p:cNvPr id="3" name="Content Placeholder 2"/>
          <p:cNvSpPr>
            <a:spLocks noGrp="1"/>
          </p:cNvSpPr>
          <p:nvPr>
            <p:ph idx="1"/>
          </p:nvPr>
        </p:nvSpPr>
        <p:spPr/>
        <p:txBody>
          <a:bodyPr/>
          <a:lstStyle/>
          <a:p>
            <a:endParaRPr lang="en-GB" dirty="0"/>
          </a:p>
          <a:p>
            <a:r>
              <a:rPr lang="en-GB" b="1" dirty="0"/>
              <a:t>Managing work-ending</a:t>
            </a:r>
          </a:p>
          <a:p>
            <a:endParaRPr lang="en-GB" b="1" dirty="0"/>
          </a:p>
          <a:p>
            <a:r>
              <a:rPr lang="en-GB" b="1" dirty="0"/>
              <a:t>The construction of age</a:t>
            </a:r>
          </a:p>
          <a:p>
            <a:endParaRPr lang="en-GB" b="1" dirty="0"/>
          </a:p>
          <a:p>
            <a:r>
              <a:rPr lang="en-GB" b="1" dirty="0"/>
              <a:t>Support in the retirement zone</a:t>
            </a:r>
          </a:p>
        </p:txBody>
      </p:sp>
    </p:spTree>
    <p:extLst>
      <p:ext uri="{BB962C8B-B14F-4D97-AF65-F5344CB8AC3E}">
        <p14:creationId xmlns:p14="http://schemas.microsoft.com/office/powerpoint/2010/main" val="539110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1830</Words>
  <Application>Microsoft Office PowerPoint</Application>
  <PresentationFormat>On-screen Show (4:3)</PresentationFormat>
  <Paragraphs>115</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Uncertain futures: Organizational influences on the transition from work to retirement  </vt:lpstr>
      <vt:lpstr>Areas for discussion</vt:lpstr>
      <vt:lpstr>Policy Context</vt:lpstr>
      <vt:lpstr>The key actors</vt:lpstr>
      <vt:lpstr>Changing influences on decision-making</vt:lpstr>
      <vt:lpstr>Research Questions</vt:lpstr>
      <vt:lpstr>Uncertain Futures: Managing Late Career Transitions and Extended Working Life</vt:lpstr>
      <vt:lpstr>Table 1: Participant Profile</vt:lpstr>
      <vt:lpstr>Areas of analysis</vt:lpstr>
      <vt:lpstr>Ambiguities of work-ending</vt:lpstr>
      <vt:lpstr>Pressures in local government</vt:lpstr>
      <vt:lpstr>Talking about retirement</vt:lpstr>
      <vt:lpstr>Succession planning</vt:lpstr>
      <vt:lpstr>Constructing age</vt:lpstr>
      <vt:lpstr>The construction of age</vt:lpstr>
      <vt:lpstr>Age judgements</vt:lpstr>
      <vt:lpstr>Support in the retirement zone</vt:lpstr>
      <vt:lpstr>Support in the retirement zone</vt:lpstr>
      <vt:lpstr>Rights in the workplace</vt:lpstr>
      <vt:lpstr>Individualisation of risk</vt:lpstr>
      <vt:lpstr>Age discrimination</vt:lpstr>
      <vt:lpstr>Labelling older workers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 futures: Organizational influences on the transition from work to retirement</dc:title>
  <dc:creator>Chris</dc:creator>
  <cp:lastModifiedBy>Christopher Phillipson</cp:lastModifiedBy>
  <cp:revision>18</cp:revision>
  <dcterms:created xsi:type="dcterms:W3CDTF">2017-06-21T10:24:36Z</dcterms:created>
  <dcterms:modified xsi:type="dcterms:W3CDTF">2017-07-05T21:42:11Z</dcterms:modified>
</cp:coreProperties>
</file>